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5473700" cy="7708900"/>
  <p:notesSz cx="5473700" cy="77089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10527" y="2389759"/>
            <a:ext cx="4652645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1055" y="4316984"/>
            <a:ext cx="3831590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73685" y="1773047"/>
            <a:ext cx="2381059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818955" y="1773047"/>
            <a:ext cx="2381059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0052" y="247286"/>
            <a:ext cx="2277110" cy="67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1" i="0">
                <a:solidFill>
                  <a:srgbClr val="F49AC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3685" y="1773047"/>
            <a:ext cx="4926330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61058" y="7169277"/>
            <a:ext cx="175158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73685" y="7169277"/>
            <a:ext cx="1258951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941064" y="7169277"/>
            <a:ext cx="1258951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83174" y="412474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0"/>
                </a:moveTo>
                <a:lnTo>
                  <a:pt x="0" y="6955485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408424" y="7520822"/>
            <a:ext cx="4730750" cy="0"/>
          </a:xfrm>
          <a:custGeom>
            <a:avLst/>
            <a:gdLst/>
            <a:ahLst/>
            <a:cxnLst/>
            <a:rect l="l" t="t" r="r" b="b"/>
            <a:pathLst>
              <a:path w="4730750" h="0">
                <a:moveTo>
                  <a:pt x="0" y="0"/>
                </a:moveTo>
                <a:lnTo>
                  <a:pt x="4730229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5288824" y="336035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6955485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33345" y="183172"/>
            <a:ext cx="4730750" cy="0"/>
          </a:xfrm>
          <a:custGeom>
            <a:avLst/>
            <a:gdLst/>
            <a:ahLst/>
            <a:cxnLst/>
            <a:rect l="l" t="t" r="r" b="b"/>
            <a:pathLst>
              <a:path w="4730750" h="0">
                <a:moveTo>
                  <a:pt x="473022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83174" y="7444388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0"/>
                </a:moveTo>
                <a:lnTo>
                  <a:pt x="0" y="76428"/>
                </a:lnTo>
                <a:lnTo>
                  <a:pt x="75082" y="7642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5213746" y="7444388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76428"/>
                </a:moveTo>
                <a:lnTo>
                  <a:pt x="75082" y="76428"/>
                </a:lnTo>
                <a:lnTo>
                  <a:pt x="75082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213746" y="1831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5">
                <a:moveTo>
                  <a:pt x="75082" y="76428"/>
                </a:moveTo>
                <a:lnTo>
                  <a:pt x="75082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71996" y="71996"/>
            <a:ext cx="5328285" cy="7560309"/>
            <a:chOff x="71996" y="71996"/>
            <a:chExt cx="5328285" cy="7560309"/>
          </a:xfrm>
        </p:grpSpPr>
        <p:sp>
          <p:nvSpPr>
            <p:cNvPr id="10" name="object 10" descr=""/>
            <p:cNvSpPr/>
            <p:nvPr/>
          </p:nvSpPr>
          <p:spPr>
            <a:xfrm>
              <a:off x="183174" y="183176"/>
              <a:ext cx="75565" cy="76835"/>
            </a:xfrm>
            <a:custGeom>
              <a:avLst/>
              <a:gdLst/>
              <a:ahLst/>
              <a:cxnLst/>
              <a:rect l="l" t="t" r="r" b="b"/>
              <a:pathLst>
                <a:path w="75564" h="76835">
                  <a:moveTo>
                    <a:pt x="75082" y="0"/>
                  </a:moveTo>
                  <a:lnTo>
                    <a:pt x="0" y="0"/>
                  </a:lnTo>
                  <a:lnTo>
                    <a:pt x="0" y="76428"/>
                  </a:lnTo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5171" y="75171"/>
              <a:ext cx="5321935" cy="7553959"/>
            </a:xfrm>
            <a:custGeom>
              <a:avLst/>
              <a:gdLst/>
              <a:ahLst/>
              <a:cxnLst/>
              <a:rect l="l" t="t" r="r" b="b"/>
              <a:pathLst>
                <a:path w="5321935" h="7553959">
                  <a:moveTo>
                    <a:pt x="0" y="7553655"/>
                  </a:moveTo>
                  <a:lnTo>
                    <a:pt x="5321655" y="7553655"/>
                  </a:lnTo>
                  <a:lnTo>
                    <a:pt x="5321655" y="0"/>
                  </a:lnTo>
                  <a:lnTo>
                    <a:pt x="0" y="0"/>
                  </a:lnTo>
                  <a:lnTo>
                    <a:pt x="0" y="7553655"/>
                  </a:lnTo>
                  <a:close/>
                </a:path>
              </a:pathLst>
            </a:custGeom>
            <a:ln w="634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1699" y="535420"/>
              <a:ext cx="1895843" cy="380702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0593" y="1067057"/>
              <a:ext cx="1584675" cy="289836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065046" y="1312637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544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334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950" spc="-175"/>
              <a:t>AS,</a:t>
            </a:r>
            <a:r>
              <a:rPr dirty="0" sz="1950" spc="-60"/>
              <a:t> </a:t>
            </a:r>
            <a:r>
              <a:rPr dirty="0" sz="1950" spc="-10"/>
              <a:t>Vorderseite</a:t>
            </a:r>
            <a:endParaRPr sz="1950"/>
          </a:p>
        </p:txBody>
      </p:sp>
      <p:sp>
        <p:nvSpPr>
          <p:cNvPr id="3" name="object 3" descr=""/>
          <p:cNvSpPr txBox="1"/>
          <p:nvPr/>
        </p:nvSpPr>
        <p:spPr>
          <a:xfrm>
            <a:off x="249536" y="1051611"/>
            <a:ext cx="3723004" cy="1980564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65"/>
              </a:spcBef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blaue</a:t>
            </a:r>
            <a:r>
              <a:rPr dirty="0" sz="1000" spc="6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1000" spc="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=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 Sicherheitsabstand</a:t>
            </a:r>
            <a:endParaRPr sz="1000">
              <a:latin typeface="Arial"/>
              <a:cs typeface="Arial"/>
            </a:endParaRPr>
          </a:p>
          <a:p>
            <a:pPr marL="12700" marR="12065" indent="635">
              <a:lnSpc>
                <a:spcPts val="1110"/>
              </a:lnSpc>
              <a:spcBef>
                <a:spcPts val="15"/>
              </a:spcBef>
            </a:pPr>
            <a:r>
              <a:rPr dirty="0" sz="850" spc="-25">
                <a:solidFill>
                  <a:srgbClr val="EB078E"/>
                </a:solidFill>
                <a:latin typeface="Arial"/>
                <a:cs typeface="Arial"/>
              </a:rPr>
              <a:t>Texte,</a:t>
            </a:r>
            <a:r>
              <a:rPr dirty="0" sz="85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Logos,</a:t>
            </a:r>
            <a:r>
              <a:rPr dirty="0" sz="85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oder</a:t>
            </a:r>
            <a:r>
              <a:rPr dirty="0" sz="85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andere</a:t>
            </a:r>
            <a:r>
              <a:rPr dirty="0" sz="850" spc="3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wichtige grafische</a:t>
            </a:r>
            <a:r>
              <a:rPr dirty="0" sz="85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Elemente sollten</a:t>
            </a:r>
            <a:r>
              <a:rPr dirty="0" sz="85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nur</a:t>
            </a:r>
            <a:r>
              <a:rPr dirty="0" sz="850" spc="-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innerhalb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blauen</a:t>
            </a:r>
            <a:r>
              <a:rPr dirty="0" sz="85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5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platziert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werden</a:t>
            </a:r>
            <a:r>
              <a:rPr dirty="0" sz="850" spc="6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damit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50" spc="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nicht</a:t>
            </a:r>
            <a:r>
              <a:rPr dirty="0" sz="850" spc="-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zu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knapp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am</a:t>
            </a:r>
            <a:r>
              <a:rPr dirty="0" sz="85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ste­ hen.</a:t>
            </a:r>
            <a:endParaRPr sz="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rote</a:t>
            </a:r>
            <a:r>
              <a:rPr dirty="0" sz="1000" spc="10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Linie=</a:t>
            </a:r>
            <a:r>
              <a:rPr dirty="0" sz="1000" spc="204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Endformat</a:t>
            </a:r>
            <a:endParaRPr sz="10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55"/>
              </a:spcBef>
            </a:pP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Sichtbarer</a:t>
            </a:r>
            <a:r>
              <a:rPr dirty="0" sz="850" spc="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Bereich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nach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Endverarbeitung.</a:t>
            </a:r>
            <a:endParaRPr sz="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1000" spc="2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Arbeitsfläche</a:t>
            </a:r>
            <a:r>
              <a:rPr dirty="0" sz="1000" spc="12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=</a:t>
            </a:r>
            <a:r>
              <a:rPr dirty="0" sz="1000" spc="-4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Druckformat</a:t>
            </a:r>
            <a:endParaRPr sz="1000">
              <a:latin typeface="Arial"/>
              <a:cs typeface="Arial"/>
            </a:endParaRPr>
          </a:p>
          <a:p>
            <a:pPr algn="just" marL="13970">
              <a:lnSpc>
                <a:spcPct val="100000"/>
              </a:lnSpc>
              <a:spcBef>
                <a:spcPts val="55"/>
              </a:spcBef>
            </a:pP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Teil</a:t>
            </a:r>
            <a:r>
              <a:rPr dirty="0" sz="850" spc="-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zwischen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roter</a:t>
            </a:r>
            <a:r>
              <a:rPr dirty="0" sz="85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und dem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50" spc="3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-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Arbeitsfläche</a:t>
            </a:r>
            <a:r>
              <a:rPr dirty="0" sz="85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dient als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 Über­</a:t>
            </a:r>
            <a:endParaRPr sz="850">
              <a:latin typeface="Arial"/>
              <a:cs typeface="Arial"/>
            </a:endParaRPr>
          </a:p>
          <a:p>
            <a:pPr algn="just" marL="15240" marR="104775" indent="-635">
              <a:lnSpc>
                <a:spcPct val="108400"/>
              </a:lnSpc>
              <a:spcBef>
                <a:spcPts val="25"/>
              </a:spcBef>
            </a:pP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füller.</a:t>
            </a:r>
            <a:r>
              <a:rPr dirty="0" sz="85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Grafiken</a:t>
            </a:r>
            <a:r>
              <a:rPr dirty="0" sz="850">
                <a:solidFill>
                  <a:srgbClr val="EF2FA0"/>
                </a:solidFill>
                <a:latin typeface="Arial"/>
                <a:cs typeface="Arial"/>
              </a:rPr>
              <a:t>,</a:t>
            </a:r>
            <a:r>
              <a:rPr dirty="0" sz="850" spc="-15">
                <a:solidFill>
                  <a:srgbClr val="EF2FA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Hintergrundbilder oder</a:t>
            </a:r>
            <a:r>
              <a:rPr dirty="0" sz="850" spc="8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Farbflächen</a:t>
            </a:r>
            <a:r>
              <a:rPr dirty="0" sz="850" spc="16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die</a:t>
            </a:r>
            <a:r>
              <a:rPr dirty="0" sz="850" spc="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bis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zur</a:t>
            </a:r>
            <a:r>
              <a:rPr dirty="0" sz="850" spc="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roten</a:t>
            </a:r>
            <a:r>
              <a:rPr dirty="0" sz="850" spc="6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Linie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reichen</a:t>
            </a:r>
            <a:r>
              <a:rPr dirty="0" sz="850">
                <a:solidFill>
                  <a:srgbClr val="EF2FA0"/>
                </a:solidFill>
                <a:latin typeface="Arial"/>
                <a:cs typeface="Arial"/>
              </a:rPr>
              <a:t>,</a:t>
            </a:r>
            <a:r>
              <a:rPr dirty="0" sz="850" spc="-60">
                <a:solidFill>
                  <a:srgbClr val="EF2FA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sollten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über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50" spc="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hinaus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ragen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um</a:t>
            </a:r>
            <a:r>
              <a:rPr dirty="0" sz="850" spc="3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nach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Endfertigung</a:t>
            </a:r>
            <a:r>
              <a:rPr dirty="0" sz="85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sauber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bedruckte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Ränder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zu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erhalten.</a:t>
            </a:r>
            <a:endParaRPr sz="8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370" y="535420"/>
            <a:ext cx="1877172" cy="380702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460593" y="1067057"/>
            <a:ext cx="1621155" cy="290195"/>
            <a:chOff x="460593" y="1067057"/>
            <a:chExt cx="1621155" cy="290195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0593" y="1067057"/>
              <a:ext cx="1584675" cy="289836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2065046" y="1312637"/>
              <a:ext cx="17145" cy="17780"/>
            </a:xfrm>
            <a:custGeom>
              <a:avLst/>
              <a:gdLst/>
              <a:ahLst/>
              <a:cxnLst/>
              <a:rect l="l" t="t" r="r" b="b"/>
              <a:pathLst>
                <a:path w="17144" h="17780">
                  <a:moveTo>
                    <a:pt x="12862" y="0"/>
                  </a:moveTo>
                  <a:lnTo>
                    <a:pt x="3734" y="0"/>
                  </a:lnTo>
                  <a:lnTo>
                    <a:pt x="0" y="3595"/>
                  </a:lnTo>
                  <a:lnTo>
                    <a:pt x="0" y="13968"/>
                  </a:lnTo>
                  <a:lnTo>
                    <a:pt x="3734" y="17564"/>
                  </a:lnTo>
                  <a:lnTo>
                    <a:pt x="8298" y="17564"/>
                  </a:lnTo>
                  <a:lnTo>
                    <a:pt x="12862" y="17564"/>
                  </a:lnTo>
                  <a:lnTo>
                    <a:pt x="16596" y="13968"/>
                  </a:lnTo>
                  <a:lnTo>
                    <a:pt x="16596" y="3595"/>
                  </a:lnTo>
                  <a:lnTo>
                    <a:pt x="12862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/>
          <p:nvPr/>
        </p:nvSpPr>
        <p:spPr>
          <a:xfrm>
            <a:off x="183174" y="412474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0"/>
                </a:moveTo>
                <a:lnTo>
                  <a:pt x="0" y="6955485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408424" y="7520822"/>
            <a:ext cx="4730750" cy="0"/>
          </a:xfrm>
          <a:custGeom>
            <a:avLst/>
            <a:gdLst/>
            <a:ahLst/>
            <a:cxnLst/>
            <a:rect l="l" t="t" r="r" b="b"/>
            <a:pathLst>
              <a:path w="4730750" h="0">
                <a:moveTo>
                  <a:pt x="0" y="0"/>
                </a:moveTo>
                <a:lnTo>
                  <a:pt x="4730229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5288824" y="336035"/>
            <a:ext cx="0" cy="6955790"/>
          </a:xfrm>
          <a:custGeom>
            <a:avLst/>
            <a:gdLst/>
            <a:ahLst/>
            <a:cxnLst/>
            <a:rect l="l" t="t" r="r" b="b"/>
            <a:pathLst>
              <a:path w="0" h="6955790">
                <a:moveTo>
                  <a:pt x="0" y="6955485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333345" y="183172"/>
            <a:ext cx="4730750" cy="0"/>
          </a:xfrm>
          <a:custGeom>
            <a:avLst/>
            <a:gdLst/>
            <a:ahLst/>
            <a:cxnLst/>
            <a:rect l="l" t="t" r="r" b="b"/>
            <a:pathLst>
              <a:path w="4730750" h="0">
                <a:moveTo>
                  <a:pt x="4730229" y="0"/>
                </a:moveTo>
                <a:lnTo>
                  <a:pt x="0" y="0"/>
                </a:lnTo>
              </a:path>
            </a:pathLst>
          </a:custGeom>
          <a:ln w="635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183174" y="7444388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0"/>
                </a:moveTo>
                <a:lnTo>
                  <a:pt x="0" y="76428"/>
                </a:lnTo>
                <a:lnTo>
                  <a:pt x="75082" y="76428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5213746" y="7444388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4">
                <a:moveTo>
                  <a:pt x="0" y="76428"/>
                </a:moveTo>
                <a:lnTo>
                  <a:pt x="75082" y="76428"/>
                </a:lnTo>
                <a:lnTo>
                  <a:pt x="75082" y="0"/>
                </a:lnTo>
              </a:path>
            </a:pathLst>
          </a:custGeom>
          <a:ln w="635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/>
          <p:nvPr/>
        </p:nvSpPr>
        <p:spPr>
          <a:xfrm>
            <a:off x="5213746" y="183176"/>
            <a:ext cx="75565" cy="76835"/>
          </a:xfrm>
          <a:custGeom>
            <a:avLst/>
            <a:gdLst/>
            <a:ahLst/>
            <a:cxnLst/>
            <a:rect l="l" t="t" r="r" b="b"/>
            <a:pathLst>
              <a:path w="75564" h="76835">
                <a:moveTo>
                  <a:pt x="75082" y="76428"/>
                </a:moveTo>
                <a:lnTo>
                  <a:pt x="75082" y="0"/>
                </a:lnTo>
                <a:lnTo>
                  <a:pt x="0" y="0"/>
                </a:lnTo>
              </a:path>
            </a:pathLst>
          </a:custGeom>
          <a:ln w="634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3" name="object 13" descr=""/>
          <p:cNvGrpSpPr/>
          <p:nvPr/>
        </p:nvGrpSpPr>
        <p:grpSpPr>
          <a:xfrm>
            <a:off x="71996" y="71996"/>
            <a:ext cx="5328285" cy="7560309"/>
            <a:chOff x="71996" y="71996"/>
            <a:chExt cx="5328285" cy="7560309"/>
          </a:xfrm>
        </p:grpSpPr>
        <p:sp>
          <p:nvSpPr>
            <p:cNvPr id="14" name="object 14" descr=""/>
            <p:cNvSpPr/>
            <p:nvPr/>
          </p:nvSpPr>
          <p:spPr>
            <a:xfrm>
              <a:off x="183174" y="183176"/>
              <a:ext cx="75565" cy="76835"/>
            </a:xfrm>
            <a:custGeom>
              <a:avLst/>
              <a:gdLst/>
              <a:ahLst/>
              <a:cxnLst/>
              <a:rect l="l" t="t" r="r" b="b"/>
              <a:pathLst>
                <a:path w="75564" h="76835">
                  <a:moveTo>
                    <a:pt x="75082" y="0"/>
                  </a:moveTo>
                  <a:lnTo>
                    <a:pt x="0" y="0"/>
                  </a:lnTo>
                  <a:lnTo>
                    <a:pt x="0" y="76428"/>
                  </a:lnTo>
                </a:path>
              </a:pathLst>
            </a:custGeom>
            <a:ln w="635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75171" y="75171"/>
              <a:ext cx="5321935" cy="7553959"/>
            </a:xfrm>
            <a:custGeom>
              <a:avLst/>
              <a:gdLst/>
              <a:ahLst/>
              <a:cxnLst/>
              <a:rect l="l" t="t" r="r" b="b"/>
              <a:pathLst>
                <a:path w="5321935" h="7553959">
                  <a:moveTo>
                    <a:pt x="0" y="7553655"/>
                  </a:moveTo>
                  <a:lnTo>
                    <a:pt x="5321655" y="7553655"/>
                  </a:lnTo>
                  <a:lnTo>
                    <a:pt x="5321655" y="0"/>
                  </a:lnTo>
                  <a:lnTo>
                    <a:pt x="0" y="0"/>
                  </a:lnTo>
                  <a:lnTo>
                    <a:pt x="0" y="7553655"/>
                  </a:lnTo>
                  <a:close/>
                </a:path>
              </a:pathLst>
            </a:custGeom>
            <a:ln w="634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42544" rIns="0" bIns="0" rtlCol="0" vert="horz">
            <a:spAutoFit/>
          </a:bodyPr>
          <a:lstStyle/>
          <a:p>
            <a:pPr marL="13335">
              <a:lnSpc>
                <a:spcPct val="100000"/>
              </a:lnSpc>
              <a:spcBef>
                <a:spcPts val="334"/>
              </a:spcBef>
            </a:pPr>
            <a:r>
              <a:rPr dirty="0" spc="-10"/>
              <a:t>Durchschreibesatz</a:t>
            </a: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dirty="0" sz="1950" spc="-175"/>
              <a:t>AS,</a:t>
            </a:r>
            <a:r>
              <a:rPr dirty="0" sz="1950" spc="-15"/>
              <a:t> </a:t>
            </a:r>
            <a:r>
              <a:rPr dirty="0" sz="1950" spc="-10"/>
              <a:t>Rückseite</a:t>
            </a:r>
            <a:endParaRPr sz="1950"/>
          </a:p>
        </p:txBody>
      </p:sp>
      <p:sp>
        <p:nvSpPr>
          <p:cNvPr id="3" name="object 3" descr=""/>
          <p:cNvSpPr txBox="1"/>
          <p:nvPr/>
        </p:nvSpPr>
        <p:spPr>
          <a:xfrm>
            <a:off x="249536" y="1051611"/>
            <a:ext cx="3723004" cy="1980564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65"/>
              </a:spcBef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blaue</a:t>
            </a:r>
            <a:r>
              <a:rPr dirty="0" sz="1000" spc="6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1000" spc="5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=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 Sicherheitsabstand</a:t>
            </a:r>
            <a:endParaRPr sz="1000">
              <a:latin typeface="Arial"/>
              <a:cs typeface="Arial"/>
            </a:endParaRPr>
          </a:p>
          <a:p>
            <a:pPr marL="12700" marR="12065" indent="635">
              <a:lnSpc>
                <a:spcPts val="1110"/>
              </a:lnSpc>
              <a:spcBef>
                <a:spcPts val="15"/>
              </a:spcBef>
            </a:pPr>
            <a:r>
              <a:rPr dirty="0" sz="850" spc="-25">
                <a:solidFill>
                  <a:srgbClr val="EB078E"/>
                </a:solidFill>
                <a:latin typeface="Arial"/>
                <a:cs typeface="Arial"/>
              </a:rPr>
              <a:t>Texte,</a:t>
            </a:r>
            <a:r>
              <a:rPr dirty="0" sz="85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Logos,</a:t>
            </a:r>
            <a:r>
              <a:rPr dirty="0" sz="85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oder</a:t>
            </a:r>
            <a:r>
              <a:rPr dirty="0" sz="85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andere</a:t>
            </a:r>
            <a:r>
              <a:rPr dirty="0" sz="850" spc="3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wichtige grafische</a:t>
            </a:r>
            <a:r>
              <a:rPr dirty="0" sz="85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Elemente sollten</a:t>
            </a:r>
            <a:r>
              <a:rPr dirty="0" sz="85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nur</a:t>
            </a:r>
            <a:r>
              <a:rPr dirty="0" sz="850" spc="-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innerhalb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blauen</a:t>
            </a:r>
            <a:r>
              <a:rPr dirty="0" sz="850" spc="5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5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platziert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werden</a:t>
            </a:r>
            <a:r>
              <a:rPr dirty="0" sz="850" spc="6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damit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50" spc="6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nicht</a:t>
            </a:r>
            <a:r>
              <a:rPr dirty="0" sz="850" spc="-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zu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knapp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am</a:t>
            </a:r>
            <a:r>
              <a:rPr dirty="0" sz="85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ste­ hen.</a:t>
            </a:r>
            <a:endParaRPr sz="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5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rote</a:t>
            </a:r>
            <a:r>
              <a:rPr dirty="0" sz="1000" spc="10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Linie=</a:t>
            </a:r>
            <a:r>
              <a:rPr dirty="0" sz="1000" spc="204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Endformat</a:t>
            </a:r>
            <a:endParaRPr sz="10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55"/>
              </a:spcBef>
            </a:pP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Sichtbarer</a:t>
            </a:r>
            <a:r>
              <a:rPr dirty="0" sz="850" spc="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Bereich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nach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Endverarbeitung.</a:t>
            </a:r>
            <a:endParaRPr sz="8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1000" spc="1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1000" spc="2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Arbeitsfläche</a:t>
            </a:r>
            <a:r>
              <a:rPr dirty="0" sz="1000" spc="12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b="1">
                <a:solidFill>
                  <a:srgbClr val="EB078E"/>
                </a:solidFill>
                <a:latin typeface="Arial"/>
                <a:cs typeface="Arial"/>
              </a:rPr>
              <a:t>=</a:t>
            </a:r>
            <a:r>
              <a:rPr dirty="0" sz="1000" spc="-40" b="1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1000" spc="-10" b="1">
                <a:solidFill>
                  <a:srgbClr val="EB078E"/>
                </a:solidFill>
                <a:latin typeface="Arial"/>
                <a:cs typeface="Arial"/>
              </a:rPr>
              <a:t>Druckformat</a:t>
            </a:r>
            <a:endParaRPr sz="1000">
              <a:latin typeface="Arial"/>
              <a:cs typeface="Arial"/>
            </a:endParaRPr>
          </a:p>
          <a:p>
            <a:pPr algn="just" marL="13970">
              <a:lnSpc>
                <a:spcPct val="100000"/>
              </a:lnSpc>
              <a:spcBef>
                <a:spcPts val="55"/>
              </a:spcBef>
            </a:pP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Teil</a:t>
            </a:r>
            <a:r>
              <a:rPr dirty="0" sz="850" spc="-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zwischen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roter</a:t>
            </a:r>
            <a:r>
              <a:rPr dirty="0" sz="850" spc="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Linie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und dem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Rand</a:t>
            </a:r>
            <a:r>
              <a:rPr dirty="0" sz="850" spc="3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-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Arbeitsfläche</a:t>
            </a:r>
            <a:r>
              <a:rPr dirty="0" sz="850" spc="7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dient als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 Über­</a:t>
            </a:r>
            <a:endParaRPr sz="850">
              <a:latin typeface="Arial"/>
              <a:cs typeface="Arial"/>
            </a:endParaRPr>
          </a:p>
          <a:p>
            <a:pPr algn="just" marL="15240" marR="104775" indent="-635">
              <a:lnSpc>
                <a:spcPct val="108400"/>
              </a:lnSpc>
              <a:spcBef>
                <a:spcPts val="25"/>
              </a:spcBef>
            </a:pP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füller.</a:t>
            </a:r>
            <a:r>
              <a:rPr dirty="0" sz="850" spc="2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Grafiken</a:t>
            </a:r>
            <a:r>
              <a:rPr dirty="0" sz="850">
                <a:solidFill>
                  <a:srgbClr val="EF2FA0"/>
                </a:solidFill>
                <a:latin typeface="Arial"/>
                <a:cs typeface="Arial"/>
              </a:rPr>
              <a:t>,</a:t>
            </a:r>
            <a:r>
              <a:rPr dirty="0" sz="850" spc="-15">
                <a:solidFill>
                  <a:srgbClr val="EF2FA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Hintergrundbilder oder</a:t>
            </a:r>
            <a:r>
              <a:rPr dirty="0" sz="850" spc="8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Farbflächen</a:t>
            </a:r>
            <a:r>
              <a:rPr dirty="0" sz="850" spc="16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die</a:t>
            </a:r>
            <a:r>
              <a:rPr dirty="0" sz="850" spc="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bis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zur</a:t>
            </a:r>
            <a:r>
              <a:rPr dirty="0" sz="850" spc="7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roten</a:t>
            </a:r>
            <a:r>
              <a:rPr dirty="0" sz="850" spc="6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Linie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reichen</a:t>
            </a:r>
            <a:r>
              <a:rPr dirty="0" sz="850">
                <a:solidFill>
                  <a:srgbClr val="EF2FA0"/>
                </a:solidFill>
                <a:latin typeface="Arial"/>
                <a:cs typeface="Arial"/>
              </a:rPr>
              <a:t>,</a:t>
            </a:r>
            <a:r>
              <a:rPr dirty="0" sz="850" spc="-60">
                <a:solidFill>
                  <a:srgbClr val="EF2FA0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sollten</a:t>
            </a:r>
            <a:r>
              <a:rPr dirty="0" sz="850" spc="4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über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diese</a:t>
            </a:r>
            <a:r>
              <a:rPr dirty="0" sz="850" spc="3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hinaus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ragen</a:t>
            </a:r>
            <a:r>
              <a:rPr dirty="0" sz="850" spc="4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um</a:t>
            </a:r>
            <a:r>
              <a:rPr dirty="0" sz="850" spc="3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nach</a:t>
            </a:r>
            <a:r>
              <a:rPr dirty="0" sz="850" spc="1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der</a:t>
            </a:r>
            <a:r>
              <a:rPr dirty="0" sz="850" spc="5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Endfertigung</a:t>
            </a:r>
            <a:r>
              <a:rPr dirty="0" sz="850" spc="25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sauber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bedruckte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>
                <a:solidFill>
                  <a:srgbClr val="EB078E"/>
                </a:solidFill>
                <a:latin typeface="Arial"/>
                <a:cs typeface="Arial"/>
              </a:rPr>
              <a:t>Ränder</a:t>
            </a:r>
            <a:r>
              <a:rPr dirty="0" sz="850" spc="10">
                <a:solidFill>
                  <a:srgbClr val="EB078E"/>
                </a:solidFill>
                <a:latin typeface="Arial"/>
                <a:cs typeface="Arial"/>
              </a:rPr>
              <a:t> </a:t>
            </a:r>
            <a:r>
              <a:rPr dirty="0" sz="850" spc="-20">
                <a:solidFill>
                  <a:srgbClr val="EB078E"/>
                </a:solidFill>
                <a:latin typeface="Arial"/>
                <a:cs typeface="Arial"/>
              </a:rPr>
              <a:t>zu </a:t>
            </a:r>
            <a:r>
              <a:rPr dirty="0" sz="850" spc="-10">
                <a:solidFill>
                  <a:srgbClr val="EB078E"/>
                </a:solidFill>
                <a:latin typeface="Arial"/>
                <a:cs typeface="Arial"/>
              </a:rPr>
              <a:t>erhalten.</a:t>
            </a:r>
            <a:endParaRPr sz="8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2023-09-13T09:25:07Z</dcterms:created>
  <dcterms:modified xsi:type="dcterms:W3CDTF">2023-09-13T09:25:07Z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2023-09-12T00:00:00Z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2023-09-13T00:00:00Z</vt:filetime>
  </property>
  <property fmtid="{D5CDD505-2E9C-101B-9397-08002B2CF9AE}" pid="5" name="Producer">
    <vt:lpwstr>Adobe PDF Library 17.0</vt:lpwstr>
  </property>
</Properties>
</file>